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74" r:id="rId2"/>
    <p:sldId id="259" r:id="rId3"/>
    <p:sldId id="275" r:id="rId4"/>
    <p:sldId id="260" r:id="rId5"/>
    <p:sldId id="261" r:id="rId6"/>
    <p:sldId id="262" r:id="rId7"/>
    <p:sldId id="263" r:id="rId8"/>
    <p:sldId id="271" r:id="rId9"/>
    <p:sldId id="268" r:id="rId10"/>
    <p:sldId id="27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07954-54CA-47D5-96B2-0AB762FAABA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B3A0699D-8E34-4C77-B885-680DF52D2F3F}">
      <dgm:prSet custT="1"/>
      <dgm:spPr/>
      <dgm:t>
        <a:bodyPr/>
        <a:lstStyle/>
        <a:p>
          <a:pPr algn="ctr">
            <a:buFontTx/>
            <a:buChar char="-"/>
          </a:pPr>
          <a:r>
            <a:rPr lang="hr-HR" sz="2000" dirty="0">
              <a:solidFill>
                <a:schemeClr val="tx1"/>
              </a:solidFill>
            </a:rPr>
            <a:t>Brojni narodi posljedica su duge naseljenosti, burne prošlosti i više valova useljavanja stanovništva sa drugih kontinenata (pretežno Afrika i Azija)</a:t>
          </a:r>
        </a:p>
      </dgm:t>
    </dgm:pt>
    <dgm:pt modelId="{4CD9235C-6E0C-45BC-8DE7-481B36896597}" type="parTrans" cxnId="{1F15905C-F9DB-4343-8AEB-C8A00B4435D8}">
      <dgm:prSet/>
      <dgm:spPr/>
      <dgm:t>
        <a:bodyPr/>
        <a:lstStyle/>
        <a:p>
          <a:endParaRPr lang="hr-HR"/>
        </a:p>
      </dgm:t>
    </dgm:pt>
    <dgm:pt modelId="{2254C1E9-8C12-456E-9842-9943B21D8E4E}" type="sibTrans" cxnId="{1F15905C-F9DB-4343-8AEB-C8A00B4435D8}">
      <dgm:prSet/>
      <dgm:spPr/>
      <dgm:t>
        <a:bodyPr/>
        <a:lstStyle/>
        <a:p>
          <a:endParaRPr lang="hr-HR"/>
        </a:p>
      </dgm:t>
    </dgm:pt>
    <dgm:pt modelId="{24AFAC89-4F03-445E-99C5-9393C3C92C3A}">
      <dgm:prSet custT="1"/>
      <dgm:spPr/>
      <dgm:t>
        <a:bodyPr/>
        <a:lstStyle/>
        <a:p>
          <a:pPr algn="ctr">
            <a:buFontTx/>
            <a:buChar char="-"/>
          </a:pPr>
          <a:r>
            <a:rPr lang="hr-HR" sz="2200" dirty="0">
              <a:solidFill>
                <a:schemeClr val="tx1"/>
              </a:solidFill>
            </a:rPr>
            <a:t>Istočno Sredozemlje je kolijevka europske civilizacije</a:t>
          </a:r>
        </a:p>
      </dgm:t>
    </dgm:pt>
    <dgm:pt modelId="{0FF6F8D1-200E-44CE-8C51-39AAAA4C1BE2}" type="parTrans" cxnId="{16F78C19-636F-418E-AFA6-6138E5D68C7A}">
      <dgm:prSet/>
      <dgm:spPr/>
      <dgm:t>
        <a:bodyPr/>
        <a:lstStyle/>
        <a:p>
          <a:endParaRPr lang="hr-HR"/>
        </a:p>
      </dgm:t>
    </dgm:pt>
    <dgm:pt modelId="{72D90E89-FC79-44F6-885A-5A72CE246EDE}" type="sibTrans" cxnId="{16F78C19-636F-418E-AFA6-6138E5D68C7A}">
      <dgm:prSet/>
      <dgm:spPr/>
      <dgm:t>
        <a:bodyPr/>
        <a:lstStyle/>
        <a:p>
          <a:endParaRPr lang="hr-HR"/>
        </a:p>
      </dgm:t>
    </dgm:pt>
    <dgm:pt modelId="{51E68795-E1C8-4F3C-A79A-E516AB3CF789}">
      <dgm:prSet custT="1"/>
      <dgm:spPr/>
      <dgm:t>
        <a:bodyPr/>
        <a:lstStyle/>
        <a:p>
          <a:pPr algn="ctr">
            <a:buFontTx/>
            <a:buChar char="-"/>
          </a:pPr>
          <a:r>
            <a:rPr lang="hr-HR" sz="2200" dirty="0">
              <a:solidFill>
                <a:schemeClr val="tx1"/>
              </a:solidFill>
            </a:rPr>
            <a:t>Dolaskom Indoeuropskih naroda središte kulture prebacuje se prema zapadu</a:t>
          </a:r>
        </a:p>
      </dgm:t>
    </dgm:pt>
    <dgm:pt modelId="{777E8969-7A46-4306-84B7-3F7892C39BE3}" type="parTrans" cxnId="{630D43EC-74BF-4062-A34A-8A7A513E6589}">
      <dgm:prSet/>
      <dgm:spPr/>
      <dgm:t>
        <a:bodyPr/>
        <a:lstStyle/>
        <a:p>
          <a:endParaRPr lang="hr-HR"/>
        </a:p>
      </dgm:t>
    </dgm:pt>
    <dgm:pt modelId="{0E1C48CE-C671-462B-A5D6-8C98D31164B9}" type="sibTrans" cxnId="{630D43EC-74BF-4062-A34A-8A7A513E6589}">
      <dgm:prSet/>
      <dgm:spPr/>
      <dgm:t>
        <a:bodyPr/>
        <a:lstStyle/>
        <a:p>
          <a:endParaRPr lang="hr-HR"/>
        </a:p>
      </dgm:t>
    </dgm:pt>
    <dgm:pt modelId="{2D07DD17-2485-4F8F-B34F-EDBC896228AF}">
      <dgm:prSet custT="1"/>
      <dgm:spPr/>
      <dgm:t>
        <a:bodyPr/>
        <a:lstStyle/>
        <a:p>
          <a:pPr algn="ctr">
            <a:buFontTx/>
            <a:buChar char="-"/>
          </a:pPr>
          <a:r>
            <a:rPr lang="hr-HR" sz="2200" dirty="0">
              <a:solidFill>
                <a:schemeClr val="tx1"/>
              </a:solidFill>
            </a:rPr>
            <a:t>Nakon velikih geografskih otkrića počinje manufakturni razvoj uvozom brojnih sirovina</a:t>
          </a:r>
        </a:p>
      </dgm:t>
    </dgm:pt>
    <dgm:pt modelId="{E32D95C1-3827-4238-9B52-D046B25EFFD0}" type="parTrans" cxnId="{9435C6CE-4A7D-481A-941E-020B0E436A45}">
      <dgm:prSet/>
      <dgm:spPr/>
      <dgm:t>
        <a:bodyPr/>
        <a:lstStyle/>
        <a:p>
          <a:endParaRPr lang="hr-HR"/>
        </a:p>
      </dgm:t>
    </dgm:pt>
    <dgm:pt modelId="{6051D739-FDA0-4FBB-8D59-779AAA53958F}" type="sibTrans" cxnId="{9435C6CE-4A7D-481A-941E-020B0E436A45}">
      <dgm:prSet/>
      <dgm:spPr/>
      <dgm:t>
        <a:bodyPr/>
        <a:lstStyle/>
        <a:p>
          <a:endParaRPr lang="hr-HR"/>
        </a:p>
      </dgm:t>
    </dgm:pt>
    <dgm:pt modelId="{E8449389-F933-49FE-867D-2D6362292849}">
      <dgm:prSet custT="1"/>
      <dgm:spPr/>
      <dgm:t>
        <a:bodyPr/>
        <a:lstStyle/>
        <a:p>
          <a:pPr algn="ctr">
            <a:buFontTx/>
            <a:buChar char="-"/>
          </a:pPr>
          <a:r>
            <a:rPr lang="hr-HR" sz="2200" dirty="0">
              <a:solidFill>
                <a:schemeClr val="tx1"/>
              </a:solidFill>
            </a:rPr>
            <a:t>U 19. stoljeću dolazi do znanstveno-tehničke revolucije i </a:t>
          </a:r>
          <a:r>
            <a:rPr lang="hr-HR" sz="2200" dirty="0" err="1">
              <a:solidFill>
                <a:schemeClr val="tx1"/>
              </a:solidFill>
            </a:rPr>
            <a:t>i</a:t>
          </a:r>
          <a:r>
            <a:rPr lang="hr-HR" sz="2200" dirty="0">
              <a:solidFill>
                <a:schemeClr val="tx1"/>
              </a:solidFill>
            </a:rPr>
            <a:t> napretka u medicini </a:t>
          </a:r>
        </a:p>
      </dgm:t>
    </dgm:pt>
    <dgm:pt modelId="{9A271FF9-885E-4D00-B4BC-DFBDCAD800A1}" type="parTrans" cxnId="{E21E1803-739C-4A73-8B9E-CA0FB5ECCBA9}">
      <dgm:prSet/>
      <dgm:spPr/>
      <dgm:t>
        <a:bodyPr/>
        <a:lstStyle/>
        <a:p>
          <a:endParaRPr lang="hr-HR"/>
        </a:p>
      </dgm:t>
    </dgm:pt>
    <dgm:pt modelId="{365012DC-3623-407A-A6DD-6E720A983BF2}" type="sibTrans" cxnId="{E21E1803-739C-4A73-8B9E-CA0FB5ECCBA9}">
      <dgm:prSet/>
      <dgm:spPr/>
      <dgm:t>
        <a:bodyPr/>
        <a:lstStyle/>
        <a:p>
          <a:endParaRPr lang="hr-HR"/>
        </a:p>
      </dgm:t>
    </dgm:pt>
    <dgm:pt modelId="{B9F75B66-ABDE-4212-9743-2FDDABFCA116}" type="pres">
      <dgm:prSet presAssocID="{3BC07954-54CA-47D5-96B2-0AB762FAABA8}" presName="outerComposite" presStyleCnt="0">
        <dgm:presLayoutVars>
          <dgm:chMax val="5"/>
          <dgm:dir/>
          <dgm:resizeHandles val="exact"/>
        </dgm:presLayoutVars>
      </dgm:prSet>
      <dgm:spPr/>
    </dgm:pt>
    <dgm:pt modelId="{81F7D580-F25C-4997-898C-97DD691907A7}" type="pres">
      <dgm:prSet presAssocID="{3BC07954-54CA-47D5-96B2-0AB762FAABA8}" presName="dummyMaxCanvas" presStyleCnt="0">
        <dgm:presLayoutVars/>
      </dgm:prSet>
      <dgm:spPr/>
    </dgm:pt>
    <dgm:pt modelId="{BB7A25BE-5E81-4F6C-B04E-11B360049BC6}" type="pres">
      <dgm:prSet presAssocID="{3BC07954-54CA-47D5-96B2-0AB762FAABA8}" presName="FiveNodes_1" presStyleLbl="node1" presStyleIdx="0" presStyleCnt="5">
        <dgm:presLayoutVars>
          <dgm:bulletEnabled val="1"/>
        </dgm:presLayoutVars>
      </dgm:prSet>
      <dgm:spPr/>
    </dgm:pt>
    <dgm:pt modelId="{B0DF269A-7027-497D-A844-F01A011682C6}" type="pres">
      <dgm:prSet presAssocID="{3BC07954-54CA-47D5-96B2-0AB762FAABA8}" presName="FiveNodes_2" presStyleLbl="node1" presStyleIdx="1" presStyleCnt="5">
        <dgm:presLayoutVars>
          <dgm:bulletEnabled val="1"/>
        </dgm:presLayoutVars>
      </dgm:prSet>
      <dgm:spPr/>
    </dgm:pt>
    <dgm:pt modelId="{6CD97526-4CFD-4712-8C99-90AB38730BF2}" type="pres">
      <dgm:prSet presAssocID="{3BC07954-54CA-47D5-96B2-0AB762FAABA8}" presName="FiveNodes_3" presStyleLbl="node1" presStyleIdx="2" presStyleCnt="5">
        <dgm:presLayoutVars>
          <dgm:bulletEnabled val="1"/>
        </dgm:presLayoutVars>
      </dgm:prSet>
      <dgm:spPr/>
    </dgm:pt>
    <dgm:pt modelId="{4C59085B-3256-4AE8-A0FE-40BEBE06FAB7}" type="pres">
      <dgm:prSet presAssocID="{3BC07954-54CA-47D5-96B2-0AB762FAABA8}" presName="FiveNodes_4" presStyleLbl="node1" presStyleIdx="3" presStyleCnt="5">
        <dgm:presLayoutVars>
          <dgm:bulletEnabled val="1"/>
        </dgm:presLayoutVars>
      </dgm:prSet>
      <dgm:spPr/>
    </dgm:pt>
    <dgm:pt modelId="{1083A5DB-DC49-4BEE-8D60-8CC9ED8F158D}" type="pres">
      <dgm:prSet presAssocID="{3BC07954-54CA-47D5-96B2-0AB762FAABA8}" presName="FiveNodes_5" presStyleLbl="node1" presStyleIdx="4" presStyleCnt="5">
        <dgm:presLayoutVars>
          <dgm:bulletEnabled val="1"/>
        </dgm:presLayoutVars>
      </dgm:prSet>
      <dgm:spPr/>
    </dgm:pt>
    <dgm:pt modelId="{69682B02-EACB-4E70-BB88-BDE48712EF99}" type="pres">
      <dgm:prSet presAssocID="{3BC07954-54CA-47D5-96B2-0AB762FAABA8}" presName="FiveConn_1-2" presStyleLbl="fgAccFollowNode1" presStyleIdx="0" presStyleCnt="4">
        <dgm:presLayoutVars>
          <dgm:bulletEnabled val="1"/>
        </dgm:presLayoutVars>
      </dgm:prSet>
      <dgm:spPr/>
    </dgm:pt>
    <dgm:pt modelId="{C8581CFD-A6F0-4F0A-8E1D-439E4F21714E}" type="pres">
      <dgm:prSet presAssocID="{3BC07954-54CA-47D5-96B2-0AB762FAABA8}" presName="FiveConn_2-3" presStyleLbl="fgAccFollowNode1" presStyleIdx="1" presStyleCnt="4">
        <dgm:presLayoutVars>
          <dgm:bulletEnabled val="1"/>
        </dgm:presLayoutVars>
      </dgm:prSet>
      <dgm:spPr/>
    </dgm:pt>
    <dgm:pt modelId="{9F64EF8E-F890-4FA8-94D7-03FDF98D2577}" type="pres">
      <dgm:prSet presAssocID="{3BC07954-54CA-47D5-96B2-0AB762FAABA8}" presName="FiveConn_3-4" presStyleLbl="fgAccFollowNode1" presStyleIdx="2" presStyleCnt="4">
        <dgm:presLayoutVars>
          <dgm:bulletEnabled val="1"/>
        </dgm:presLayoutVars>
      </dgm:prSet>
      <dgm:spPr/>
    </dgm:pt>
    <dgm:pt modelId="{0A98DDEB-9882-4FE6-9E14-317A8C5A6577}" type="pres">
      <dgm:prSet presAssocID="{3BC07954-54CA-47D5-96B2-0AB762FAABA8}" presName="FiveConn_4-5" presStyleLbl="fgAccFollowNode1" presStyleIdx="3" presStyleCnt="4">
        <dgm:presLayoutVars>
          <dgm:bulletEnabled val="1"/>
        </dgm:presLayoutVars>
      </dgm:prSet>
      <dgm:spPr/>
    </dgm:pt>
    <dgm:pt modelId="{C9EAD7D7-D49C-413F-A90E-80DD06CA3519}" type="pres">
      <dgm:prSet presAssocID="{3BC07954-54CA-47D5-96B2-0AB762FAABA8}" presName="FiveNodes_1_text" presStyleLbl="node1" presStyleIdx="4" presStyleCnt="5">
        <dgm:presLayoutVars>
          <dgm:bulletEnabled val="1"/>
        </dgm:presLayoutVars>
      </dgm:prSet>
      <dgm:spPr/>
    </dgm:pt>
    <dgm:pt modelId="{B65C0498-C55A-47A5-B6AC-C1182D77D295}" type="pres">
      <dgm:prSet presAssocID="{3BC07954-54CA-47D5-96B2-0AB762FAABA8}" presName="FiveNodes_2_text" presStyleLbl="node1" presStyleIdx="4" presStyleCnt="5">
        <dgm:presLayoutVars>
          <dgm:bulletEnabled val="1"/>
        </dgm:presLayoutVars>
      </dgm:prSet>
      <dgm:spPr/>
    </dgm:pt>
    <dgm:pt modelId="{3D9BCB56-BF2A-4083-9F07-ABA3330CCB7A}" type="pres">
      <dgm:prSet presAssocID="{3BC07954-54CA-47D5-96B2-0AB762FAABA8}" presName="FiveNodes_3_text" presStyleLbl="node1" presStyleIdx="4" presStyleCnt="5">
        <dgm:presLayoutVars>
          <dgm:bulletEnabled val="1"/>
        </dgm:presLayoutVars>
      </dgm:prSet>
      <dgm:spPr/>
    </dgm:pt>
    <dgm:pt modelId="{9B4288AB-4D8C-48AF-BB71-FFA76A3D4943}" type="pres">
      <dgm:prSet presAssocID="{3BC07954-54CA-47D5-96B2-0AB762FAABA8}" presName="FiveNodes_4_text" presStyleLbl="node1" presStyleIdx="4" presStyleCnt="5">
        <dgm:presLayoutVars>
          <dgm:bulletEnabled val="1"/>
        </dgm:presLayoutVars>
      </dgm:prSet>
      <dgm:spPr/>
    </dgm:pt>
    <dgm:pt modelId="{B7E43862-0470-45C4-85AD-B4CD08E19077}" type="pres">
      <dgm:prSet presAssocID="{3BC07954-54CA-47D5-96B2-0AB762FAABA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21E1803-739C-4A73-8B9E-CA0FB5ECCBA9}" srcId="{3BC07954-54CA-47D5-96B2-0AB762FAABA8}" destId="{E8449389-F933-49FE-867D-2D6362292849}" srcOrd="4" destOrd="0" parTransId="{9A271FF9-885E-4D00-B4BC-DFBDCAD800A1}" sibTransId="{365012DC-3623-407A-A6DD-6E720A983BF2}"/>
    <dgm:cxn modelId="{16F78C19-636F-418E-AFA6-6138E5D68C7A}" srcId="{3BC07954-54CA-47D5-96B2-0AB762FAABA8}" destId="{24AFAC89-4F03-445E-99C5-9393C3C92C3A}" srcOrd="1" destOrd="0" parTransId="{0FF6F8D1-200E-44CE-8C51-39AAAA4C1BE2}" sibTransId="{72D90E89-FC79-44F6-885A-5A72CE246EDE}"/>
    <dgm:cxn modelId="{82A26724-4A71-4E53-A518-B4366C24F423}" type="presOf" srcId="{2D07DD17-2485-4F8F-B34F-EDBC896228AF}" destId="{9B4288AB-4D8C-48AF-BB71-FFA76A3D4943}" srcOrd="1" destOrd="0" presId="urn:microsoft.com/office/officeart/2005/8/layout/vProcess5"/>
    <dgm:cxn modelId="{C5F3CC36-2D31-4D39-9B00-4A80040D0F23}" type="presOf" srcId="{24AFAC89-4F03-445E-99C5-9393C3C92C3A}" destId="{B65C0498-C55A-47A5-B6AC-C1182D77D295}" srcOrd="1" destOrd="0" presId="urn:microsoft.com/office/officeart/2005/8/layout/vProcess5"/>
    <dgm:cxn modelId="{295BA937-6C37-405D-AF07-1FE520375C69}" type="presOf" srcId="{51E68795-E1C8-4F3C-A79A-E516AB3CF789}" destId="{3D9BCB56-BF2A-4083-9F07-ABA3330CCB7A}" srcOrd="1" destOrd="0" presId="urn:microsoft.com/office/officeart/2005/8/layout/vProcess5"/>
    <dgm:cxn modelId="{1F15905C-F9DB-4343-8AEB-C8A00B4435D8}" srcId="{3BC07954-54CA-47D5-96B2-0AB762FAABA8}" destId="{B3A0699D-8E34-4C77-B885-680DF52D2F3F}" srcOrd="0" destOrd="0" parTransId="{4CD9235C-6E0C-45BC-8DE7-481B36896597}" sibTransId="{2254C1E9-8C12-456E-9842-9943B21D8E4E}"/>
    <dgm:cxn modelId="{C871B663-6AE0-41E5-A39F-1E1AF15065D5}" type="presOf" srcId="{3BC07954-54CA-47D5-96B2-0AB762FAABA8}" destId="{B9F75B66-ABDE-4212-9743-2FDDABFCA116}" srcOrd="0" destOrd="0" presId="urn:microsoft.com/office/officeart/2005/8/layout/vProcess5"/>
    <dgm:cxn modelId="{7E06355A-3105-4668-8C50-5888A4BC4BE0}" type="presOf" srcId="{0E1C48CE-C671-462B-A5D6-8C98D31164B9}" destId="{9F64EF8E-F890-4FA8-94D7-03FDF98D2577}" srcOrd="0" destOrd="0" presId="urn:microsoft.com/office/officeart/2005/8/layout/vProcess5"/>
    <dgm:cxn modelId="{0999AD7B-7EFB-4534-A49C-846020A6E229}" type="presOf" srcId="{E8449389-F933-49FE-867D-2D6362292849}" destId="{B7E43862-0470-45C4-85AD-B4CD08E19077}" srcOrd="1" destOrd="0" presId="urn:microsoft.com/office/officeart/2005/8/layout/vProcess5"/>
    <dgm:cxn modelId="{87FD9287-BD9B-49D4-9DDE-7C577F2BF633}" type="presOf" srcId="{24AFAC89-4F03-445E-99C5-9393C3C92C3A}" destId="{B0DF269A-7027-497D-A844-F01A011682C6}" srcOrd="0" destOrd="0" presId="urn:microsoft.com/office/officeart/2005/8/layout/vProcess5"/>
    <dgm:cxn modelId="{23244E91-2016-45E3-A60E-D306A75C2D4E}" type="presOf" srcId="{51E68795-E1C8-4F3C-A79A-E516AB3CF789}" destId="{6CD97526-4CFD-4712-8C99-90AB38730BF2}" srcOrd="0" destOrd="0" presId="urn:microsoft.com/office/officeart/2005/8/layout/vProcess5"/>
    <dgm:cxn modelId="{3D0DE495-E8BA-4B0A-8F94-B3716047178B}" type="presOf" srcId="{2254C1E9-8C12-456E-9842-9943B21D8E4E}" destId="{69682B02-EACB-4E70-BB88-BDE48712EF99}" srcOrd="0" destOrd="0" presId="urn:microsoft.com/office/officeart/2005/8/layout/vProcess5"/>
    <dgm:cxn modelId="{AFF5AD99-F289-4B55-B9B4-F0218D46908A}" type="presOf" srcId="{B3A0699D-8E34-4C77-B885-680DF52D2F3F}" destId="{BB7A25BE-5E81-4F6C-B04E-11B360049BC6}" srcOrd="0" destOrd="0" presId="urn:microsoft.com/office/officeart/2005/8/layout/vProcess5"/>
    <dgm:cxn modelId="{36C1D8AA-BEDD-49E5-8E04-DEFFE825A81C}" type="presOf" srcId="{B3A0699D-8E34-4C77-B885-680DF52D2F3F}" destId="{C9EAD7D7-D49C-413F-A90E-80DD06CA3519}" srcOrd="1" destOrd="0" presId="urn:microsoft.com/office/officeart/2005/8/layout/vProcess5"/>
    <dgm:cxn modelId="{95DD54C7-05B6-41FC-8504-5EFC4D07AE27}" type="presOf" srcId="{2D07DD17-2485-4F8F-B34F-EDBC896228AF}" destId="{4C59085B-3256-4AE8-A0FE-40BEBE06FAB7}" srcOrd="0" destOrd="0" presId="urn:microsoft.com/office/officeart/2005/8/layout/vProcess5"/>
    <dgm:cxn modelId="{9435C6CE-4A7D-481A-941E-020B0E436A45}" srcId="{3BC07954-54CA-47D5-96B2-0AB762FAABA8}" destId="{2D07DD17-2485-4F8F-B34F-EDBC896228AF}" srcOrd="3" destOrd="0" parTransId="{E32D95C1-3827-4238-9B52-D046B25EFFD0}" sibTransId="{6051D739-FDA0-4FBB-8D59-779AAA53958F}"/>
    <dgm:cxn modelId="{CCC07ED3-CFAD-455B-8F27-68059224843E}" type="presOf" srcId="{72D90E89-FC79-44F6-885A-5A72CE246EDE}" destId="{C8581CFD-A6F0-4F0A-8E1D-439E4F21714E}" srcOrd="0" destOrd="0" presId="urn:microsoft.com/office/officeart/2005/8/layout/vProcess5"/>
    <dgm:cxn modelId="{630D43EC-74BF-4062-A34A-8A7A513E6589}" srcId="{3BC07954-54CA-47D5-96B2-0AB762FAABA8}" destId="{51E68795-E1C8-4F3C-A79A-E516AB3CF789}" srcOrd="2" destOrd="0" parTransId="{777E8969-7A46-4306-84B7-3F7892C39BE3}" sibTransId="{0E1C48CE-C671-462B-A5D6-8C98D31164B9}"/>
    <dgm:cxn modelId="{E60F42F2-0A6F-4064-AFD0-55ECDA63D994}" type="presOf" srcId="{6051D739-FDA0-4FBB-8D59-779AAA53958F}" destId="{0A98DDEB-9882-4FE6-9E14-317A8C5A6577}" srcOrd="0" destOrd="0" presId="urn:microsoft.com/office/officeart/2005/8/layout/vProcess5"/>
    <dgm:cxn modelId="{36A734FA-4946-4303-A4C0-FD3C820EEF34}" type="presOf" srcId="{E8449389-F933-49FE-867D-2D6362292849}" destId="{1083A5DB-DC49-4BEE-8D60-8CC9ED8F158D}" srcOrd="0" destOrd="0" presId="urn:microsoft.com/office/officeart/2005/8/layout/vProcess5"/>
    <dgm:cxn modelId="{71241E60-6CFA-480A-ACCC-7A580941496C}" type="presParOf" srcId="{B9F75B66-ABDE-4212-9743-2FDDABFCA116}" destId="{81F7D580-F25C-4997-898C-97DD691907A7}" srcOrd="0" destOrd="0" presId="urn:microsoft.com/office/officeart/2005/8/layout/vProcess5"/>
    <dgm:cxn modelId="{BD18A1D2-DF6F-4778-B485-5FE5E05A11C0}" type="presParOf" srcId="{B9F75B66-ABDE-4212-9743-2FDDABFCA116}" destId="{BB7A25BE-5E81-4F6C-B04E-11B360049BC6}" srcOrd="1" destOrd="0" presId="urn:microsoft.com/office/officeart/2005/8/layout/vProcess5"/>
    <dgm:cxn modelId="{6F432621-9180-4970-9CB3-7638F169DF36}" type="presParOf" srcId="{B9F75B66-ABDE-4212-9743-2FDDABFCA116}" destId="{B0DF269A-7027-497D-A844-F01A011682C6}" srcOrd="2" destOrd="0" presId="urn:microsoft.com/office/officeart/2005/8/layout/vProcess5"/>
    <dgm:cxn modelId="{842145BE-5EB3-4A1A-9A6A-891B8F1E490F}" type="presParOf" srcId="{B9F75B66-ABDE-4212-9743-2FDDABFCA116}" destId="{6CD97526-4CFD-4712-8C99-90AB38730BF2}" srcOrd="3" destOrd="0" presId="urn:microsoft.com/office/officeart/2005/8/layout/vProcess5"/>
    <dgm:cxn modelId="{F92C52ED-DC9A-45B5-8C13-4FFD8CDDF350}" type="presParOf" srcId="{B9F75B66-ABDE-4212-9743-2FDDABFCA116}" destId="{4C59085B-3256-4AE8-A0FE-40BEBE06FAB7}" srcOrd="4" destOrd="0" presId="urn:microsoft.com/office/officeart/2005/8/layout/vProcess5"/>
    <dgm:cxn modelId="{BC3C692D-345A-4E90-A4F6-D0BDACDA624C}" type="presParOf" srcId="{B9F75B66-ABDE-4212-9743-2FDDABFCA116}" destId="{1083A5DB-DC49-4BEE-8D60-8CC9ED8F158D}" srcOrd="5" destOrd="0" presId="urn:microsoft.com/office/officeart/2005/8/layout/vProcess5"/>
    <dgm:cxn modelId="{A1BC65CB-AD82-4119-BF2D-7867702F3723}" type="presParOf" srcId="{B9F75B66-ABDE-4212-9743-2FDDABFCA116}" destId="{69682B02-EACB-4E70-BB88-BDE48712EF99}" srcOrd="6" destOrd="0" presId="urn:microsoft.com/office/officeart/2005/8/layout/vProcess5"/>
    <dgm:cxn modelId="{5A7245B8-8D60-4E8A-8F7C-E600003ED830}" type="presParOf" srcId="{B9F75B66-ABDE-4212-9743-2FDDABFCA116}" destId="{C8581CFD-A6F0-4F0A-8E1D-439E4F21714E}" srcOrd="7" destOrd="0" presId="urn:microsoft.com/office/officeart/2005/8/layout/vProcess5"/>
    <dgm:cxn modelId="{D3F3DE58-900B-409D-BCB2-75C0ED634828}" type="presParOf" srcId="{B9F75B66-ABDE-4212-9743-2FDDABFCA116}" destId="{9F64EF8E-F890-4FA8-94D7-03FDF98D2577}" srcOrd="8" destOrd="0" presId="urn:microsoft.com/office/officeart/2005/8/layout/vProcess5"/>
    <dgm:cxn modelId="{6840D54F-CAE1-44EE-8063-1FA029B82757}" type="presParOf" srcId="{B9F75B66-ABDE-4212-9743-2FDDABFCA116}" destId="{0A98DDEB-9882-4FE6-9E14-317A8C5A6577}" srcOrd="9" destOrd="0" presId="urn:microsoft.com/office/officeart/2005/8/layout/vProcess5"/>
    <dgm:cxn modelId="{1A266B0C-135A-4A9C-A06A-EBF5C29C840E}" type="presParOf" srcId="{B9F75B66-ABDE-4212-9743-2FDDABFCA116}" destId="{C9EAD7D7-D49C-413F-A90E-80DD06CA3519}" srcOrd="10" destOrd="0" presId="urn:microsoft.com/office/officeart/2005/8/layout/vProcess5"/>
    <dgm:cxn modelId="{3C7E55EA-FBA6-48EF-BA93-80415ED18C72}" type="presParOf" srcId="{B9F75B66-ABDE-4212-9743-2FDDABFCA116}" destId="{B65C0498-C55A-47A5-B6AC-C1182D77D295}" srcOrd="11" destOrd="0" presId="urn:microsoft.com/office/officeart/2005/8/layout/vProcess5"/>
    <dgm:cxn modelId="{5185C509-F36F-469C-A50E-CF740157A1B8}" type="presParOf" srcId="{B9F75B66-ABDE-4212-9743-2FDDABFCA116}" destId="{3D9BCB56-BF2A-4083-9F07-ABA3330CCB7A}" srcOrd="12" destOrd="0" presId="urn:microsoft.com/office/officeart/2005/8/layout/vProcess5"/>
    <dgm:cxn modelId="{146DC74A-E89A-4466-96C3-24DF2C5A15CC}" type="presParOf" srcId="{B9F75B66-ABDE-4212-9743-2FDDABFCA116}" destId="{9B4288AB-4D8C-48AF-BB71-FFA76A3D4943}" srcOrd="13" destOrd="0" presId="urn:microsoft.com/office/officeart/2005/8/layout/vProcess5"/>
    <dgm:cxn modelId="{0ED0B1E8-DB6D-48AB-872E-AA8E3180C258}" type="presParOf" srcId="{B9F75B66-ABDE-4212-9743-2FDDABFCA116}" destId="{B7E43862-0470-45C4-85AD-B4CD08E1907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25BE-5E81-4F6C-B04E-11B360049BC6}">
      <dsp:nvSpPr>
        <dsp:cNvPr id="0" name=""/>
        <dsp:cNvSpPr/>
      </dsp:nvSpPr>
      <dsp:spPr>
        <a:xfrm>
          <a:off x="0" y="0"/>
          <a:ext cx="7311688" cy="987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000" kern="1200" dirty="0">
              <a:solidFill>
                <a:schemeClr val="tx1"/>
              </a:solidFill>
            </a:rPr>
            <a:t>Brojni narodi posljedica su duge naseljenosti, burne prošlosti i više valova useljavanja stanovništva sa drugih kontinenata (pretežno Afrika i Azija)</a:t>
          </a:r>
        </a:p>
      </dsp:txBody>
      <dsp:txXfrm>
        <a:off x="28924" y="28924"/>
        <a:ext cx="6130499" cy="929704"/>
      </dsp:txXfrm>
    </dsp:sp>
    <dsp:sp modelId="{B0DF269A-7027-497D-A844-F01A011682C6}">
      <dsp:nvSpPr>
        <dsp:cNvPr id="0" name=""/>
        <dsp:cNvSpPr/>
      </dsp:nvSpPr>
      <dsp:spPr>
        <a:xfrm>
          <a:off x="546002" y="1124712"/>
          <a:ext cx="7311688" cy="98755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200" kern="1200" dirty="0">
              <a:solidFill>
                <a:schemeClr val="tx1"/>
              </a:solidFill>
            </a:rPr>
            <a:t>Istočno Sredozemlje je kolijevka europske civilizacije</a:t>
          </a:r>
        </a:p>
      </dsp:txBody>
      <dsp:txXfrm>
        <a:off x="574926" y="1153636"/>
        <a:ext cx="6065928" cy="929704"/>
      </dsp:txXfrm>
    </dsp:sp>
    <dsp:sp modelId="{6CD97526-4CFD-4712-8C99-90AB38730BF2}">
      <dsp:nvSpPr>
        <dsp:cNvPr id="0" name=""/>
        <dsp:cNvSpPr/>
      </dsp:nvSpPr>
      <dsp:spPr>
        <a:xfrm>
          <a:off x="1092005" y="2249424"/>
          <a:ext cx="7311688" cy="98755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200" kern="1200" dirty="0">
              <a:solidFill>
                <a:schemeClr val="tx1"/>
              </a:solidFill>
            </a:rPr>
            <a:t>Dolaskom Indoeuropskih naroda središte kulture prebacuje se prema zapadu</a:t>
          </a:r>
        </a:p>
      </dsp:txBody>
      <dsp:txXfrm>
        <a:off x="1120929" y="2278348"/>
        <a:ext cx="6065928" cy="929704"/>
      </dsp:txXfrm>
    </dsp:sp>
    <dsp:sp modelId="{4C59085B-3256-4AE8-A0FE-40BEBE06FAB7}">
      <dsp:nvSpPr>
        <dsp:cNvPr id="0" name=""/>
        <dsp:cNvSpPr/>
      </dsp:nvSpPr>
      <dsp:spPr>
        <a:xfrm>
          <a:off x="1638008" y="3374136"/>
          <a:ext cx="7311688" cy="98755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200" kern="1200" dirty="0">
              <a:solidFill>
                <a:schemeClr val="tx1"/>
              </a:solidFill>
            </a:rPr>
            <a:t>Nakon velikih geografskih otkrića počinje manufakturni razvoj uvozom brojnih sirovina</a:t>
          </a:r>
        </a:p>
      </dsp:txBody>
      <dsp:txXfrm>
        <a:off x="1666932" y="3403060"/>
        <a:ext cx="6065928" cy="929704"/>
      </dsp:txXfrm>
    </dsp:sp>
    <dsp:sp modelId="{1083A5DB-DC49-4BEE-8D60-8CC9ED8F158D}">
      <dsp:nvSpPr>
        <dsp:cNvPr id="0" name=""/>
        <dsp:cNvSpPr/>
      </dsp:nvSpPr>
      <dsp:spPr>
        <a:xfrm>
          <a:off x="2184010" y="4498848"/>
          <a:ext cx="7311688" cy="98755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r-HR" sz="2200" kern="1200" dirty="0">
              <a:solidFill>
                <a:schemeClr val="tx1"/>
              </a:solidFill>
            </a:rPr>
            <a:t>U 19. stoljeću dolazi do znanstveno-tehničke revolucije i </a:t>
          </a:r>
          <a:r>
            <a:rPr lang="hr-HR" sz="2200" kern="1200" dirty="0" err="1">
              <a:solidFill>
                <a:schemeClr val="tx1"/>
              </a:solidFill>
            </a:rPr>
            <a:t>i</a:t>
          </a:r>
          <a:r>
            <a:rPr lang="hr-HR" sz="2200" kern="1200" dirty="0">
              <a:solidFill>
                <a:schemeClr val="tx1"/>
              </a:solidFill>
            </a:rPr>
            <a:t> napretka u medicini </a:t>
          </a:r>
        </a:p>
      </dsp:txBody>
      <dsp:txXfrm>
        <a:off x="2212934" y="4527772"/>
        <a:ext cx="6065928" cy="929704"/>
      </dsp:txXfrm>
    </dsp:sp>
    <dsp:sp modelId="{69682B02-EACB-4E70-BB88-BDE48712EF99}">
      <dsp:nvSpPr>
        <dsp:cNvPr id="0" name=""/>
        <dsp:cNvSpPr/>
      </dsp:nvSpPr>
      <dsp:spPr>
        <a:xfrm>
          <a:off x="6669779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6814208" y="721461"/>
        <a:ext cx="353050" cy="483036"/>
      </dsp:txXfrm>
    </dsp:sp>
    <dsp:sp modelId="{C8581CFD-A6F0-4F0A-8E1D-439E4F21714E}">
      <dsp:nvSpPr>
        <dsp:cNvPr id="0" name=""/>
        <dsp:cNvSpPr/>
      </dsp:nvSpPr>
      <dsp:spPr>
        <a:xfrm>
          <a:off x="7215782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7360211" y="1846173"/>
        <a:ext cx="353050" cy="483036"/>
      </dsp:txXfrm>
    </dsp:sp>
    <dsp:sp modelId="{9F64EF8E-F890-4FA8-94D7-03FDF98D2577}">
      <dsp:nvSpPr>
        <dsp:cNvPr id="0" name=""/>
        <dsp:cNvSpPr/>
      </dsp:nvSpPr>
      <dsp:spPr>
        <a:xfrm>
          <a:off x="7761784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7906213" y="2954426"/>
        <a:ext cx="353050" cy="483036"/>
      </dsp:txXfrm>
    </dsp:sp>
    <dsp:sp modelId="{0A98DDEB-9882-4FE6-9E14-317A8C5A6577}">
      <dsp:nvSpPr>
        <dsp:cNvPr id="0" name=""/>
        <dsp:cNvSpPr/>
      </dsp:nvSpPr>
      <dsp:spPr>
        <a:xfrm>
          <a:off x="8307787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8452216" y="4090111"/>
        <a:ext cx="353050" cy="48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16.6.2021.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FC60197-2729-43DC-BE5A-AD3E91CB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886155" y="1251595"/>
            <a:ext cx="8256328" cy="5463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61" y="3090042"/>
            <a:ext cx="9667115" cy="157037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7200" b="1" dirty="0">
                <a:latin typeface="+mn-lt"/>
              </a:rPr>
              <a:t>Brojni narodi i države</a:t>
            </a:r>
            <a:endParaRPr lang="x-none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B3B825E7-C3C9-4980-932C-67E5841D3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445" b="15445"/>
          <a:stretch>
            <a:fillRect/>
          </a:stretch>
        </p:blipFill>
        <p:spPr/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095BBBA-52E4-496E-846A-FB6A6AC0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244" y="1785242"/>
            <a:ext cx="3932237" cy="518957"/>
          </a:xfrm>
        </p:spPr>
        <p:txBody>
          <a:bodyPr>
            <a:noAutofit/>
          </a:bodyPr>
          <a:lstStyle/>
          <a:p>
            <a:r>
              <a:rPr lang="hr-HR" sz="4400" b="1" dirty="0"/>
              <a:t>Ponavljanje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C74B15-E122-4885-AB0B-50ECADDA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5094" y="2701665"/>
            <a:ext cx="3932237" cy="3687409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Otvori radnu bilježnicu i riješi današnju nastavnu jedinicu.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4215AB8-90B9-4EC4-88CC-62F14C0FD202}"/>
              </a:ext>
            </a:extLst>
          </p:cNvPr>
          <p:cNvSpPr/>
          <p:nvPr/>
        </p:nvSpPr>
        <p:spPr>
          <a:xfrm>
            <a:off x="1195094" y="2486886"/>
            <a:ext cx="4149455" cy="1142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57786CB-4AEF-4F24-ADC1-401B10701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89" t="58014" r="58590" b="16313"/>
          <a:stretch/>
        </p:blipFill>
        <p:spPr>
          <a:xfrm>
            <a:off x="1571291" y="3812354"/>
            <a:ext cx="3235701" cy="21219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6183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145" y="520019"/>
            <a:ext cx="9144000" cy="1655763"/>
          </a:xfrm>
        </p:spPr>
        <p:txBody>
          <a:bodyPr>
            <a:normAutofit/>
          </a:bodyPr>
          <a:lstStyle/>
          <a:p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Nakon današnjeg sata moći ćete…</a:t>
            </a:r>
            <a:endParaRPr lang="x-none" sz="4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144" y="2575035"/>
            <a:ext cx="9732579" cy="239449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r-HR" sz="3800" dirty="0"/>
              <a:t>- obrazložiti brojnost država Europe</a:t>
            </a:r>
          </a:p>
          <a:p>
            <a:pPr algn="l"/>
            <a:r>
              <a:rPr lang="hr-HR" sz="3800" dirty="0"/>
              <a:t>- razlikovati republike i monarhije</a:t>
            </a:r>
          </a:p>
          <a:p>
            <a:pPr algn="l"/>
            <a:r>
              <a:rPr lang="hr-HR" sz="3800" dirty="0"/>
              <a:t>- objasniti utjecaj prirodno-geografskih obilježja na naseljenost i gospodarstvo Europe s pomoću tematskih karata</a:t>
            </a:r>
          </a:p>
          <a:p>
            <a:pPr algn="l"/>
            <a:r>
              <a:rPr lang="hr-HR" sz="3800" dirty="0"/>
              <a:t>- analizirati podatke o gustoći naseljenosti europskih država, prikazati ih na slijepoj karti te izdvojiti prostore najgušće i najrjeđe naseljenosti Europe</a:t>
            </a:r>
          </a:p>
          <a:p>
            <a:pPr marL="342900" indent="-34290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455" y="3143441"/>
            <a:ext cx="4235669" cy="964421"/>
          </a:xfrm>
        </p:spPr>
        <p:txBody>
          <a:bodyPr>
            <a:noAutofit/>
          </a:bodyPr>
          <a:lstStyle/>
          <a:p>
            <a:pPr algn="ctr"/>
            <a:r>
              <a:rPr lang="hr-HR" sz="4000" dirty="0">
                <a:latin typeface="+mn-lt"/>
              </a:rPr>
              <a:t>Stanovništvo</a:t>
            </a:r>
            <a:br>
              <a:rPr lang="hr-HR" sz="4000" dirty="0">
                <a:latin typeface="+mn-lt"/>
              </a:rPr>
            </a:br>
            <a:r>
              <a:rPr lang="hr-HR" sz="4000" dirty="0">
                <a:latin typeface="+mn-lt"/>
              </a:rPr>
              <a:t> kroz </a:t>
            </a:r>
            <a:br>
              <a:rPr lang="hr-HR" sz="4000" dirty="0">
                <a:latin typeface="+mn-lt"/>
              </a:rPr>
            </a:br>
            <a:r>
              <a:rPr lang="hr-HR" sz="4000" dirty="0">
                <a:latin typeface="+mn-lt"/>
              </a:rPr>
              <a:t>povijest</a:t>
            </a:r>
            <a:endParaRPr lang="x-none" sz="4000" dirty="0">
              <a:latin typeface="+mn-lt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92C26FA-1BBB-4698-9E62-334BF6A5E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838859"/>
              </p:ext>
            </p:extLst>
          </p:nvPr>
        </p:nvGraphicFramePr>
        <p:xfrm>
          <a:off x="165966" y="1270069"/>
          <a:ext cx="949569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1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A25BE-5E81-4F6C-B04E-11B36004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82B02-EACB-4E70-BB88-BDE48712E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F269A-7027-497D-A844-F01A0116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1CFD-A6F0-4F0A-8E1D-439E4F21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97526-4CFD-4712-8C99-90AB3873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4EF8E-F890-4FA8-94D7-03FDF98D2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9085B-3256-4AE8-A0FE-40BEBE06F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8DDEB-9882-4FE6-9E14-317A8C5A6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3A5DB-DC49-4BEE-8D60-8CC9ED8F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1B386B2-90D3-438C-A451-F38612BA7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2001742"/>
            <a:ext cx="4876799" cy="4430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98" y="882451"/>
            <a:ext cx="10515600" cy="964421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Stanovništvo kroz povijest</a:t>
            </a:r>
            <a:endParaRPr lang="x-none" sz="4000" dirty="0">
              <a:latin typeface="+mn-lt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4977" y="2625757"/>
            <a:ext cx="6598964" cy="380632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hr-HR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4B120F09-AB9E-42EB-B095-F4E581D6BD0E}"/>
              </a:ext>
            </a:extLst>
          </p:cNvPr>
          <p:cNvSpPr/>
          <p:nvPr/>
        </p:nvSpPr>
        <p:spPr>
          <a:xfrm>
            <a:off x="5683947" y="4283316"/>
            <a:ext cx="5299364" cy="2133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Naglo se smanjuje smrtnost i počinje demografski prijelaz</a:t>
            </a:r>
          </a:p>
        </p:txBody>
      </p:sp>
      <p:sp>
        <p:nvSpPr>
          <p:cNvPr id="7" name="Strelica: gore 6">
            <a:extLst>
              <a:ext uri="{FF2B5EF4-FFF2-40B4-BE49-F238E27FC236}">
                <a16:creationId xmlns:a16="http://schemas.microsoft.com/office/drawing/2014/main" id="{9F7C987B-916A-439C-837E-F5F28DF4D1C9}"/>
              </a:ext>
            </a:extLst>
          </p:cNvPr>
          <p:cNvSpPr/>
          <p:nvPr/>
        </p:nvSpPr>
        <p:spPr>
          <a:xfrm>
            <a:off x="5683945" y="2001743"/>
            <a:ext cx="5299365" cy="15822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Stanovništvo Europe počinje ubrzano rasti</a:t>
            </a:r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78" y="1717432"/>
            <a:ext cx="3932237" cy="1711568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Europske države</a:t>
            </a:r>
            <a:endParaRPr lang="x-none" sz="40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696DCF-7D16-4368-8DCC-E59C0AC2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68" y="2712865"/>
            <a:ext cx="11309253" cy="4173415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hr-HR" sz="2400" dirty="0"/>
              <a:t>Razlikuju se prema brojnim čimbenicima: </a:t>
            </a:r>
          </a:p>
          <a:p>
            <a:pPr marL="0" indent="0" algn="l">
              <a:buNone/>
            </a:pPr>
            <a:r>
              <a:rPr lang="hr-HR" sz="2400" dirty="0"/>
              <a:t>	</a:t>
            </a:r>
            <a:r>
              <a:rPr lang="hr-HR" sz="2400" i="1" dirty="0"/>
              <a:t>površini</a:t>
            </a:r>
          </a:p>
          <a:p>
            <a:pPr marL="0" indent="0" algn="l">
              <a:buNone/>
            </a:pPr>
            <a:r>
              <a:rPr lang="hr-HR" sz="2400" i="1" dirty="0"/>
              <a:t>		broju stanovnika</a:t>
            </a:r>
          </a:p>
          <a:p>
            <a:pPr marL="0" indent="0" algn="l">
              <a:buNone/>
            </a:pPr>
            <a:r>
              <a:rPr lang="hr-HR" sz="2400" i="1" dirty="0"/>
              <a:t>			kulturnoj razvijenosti</a:t>
            </a:r>
          </a:p>
          <a:p>
            <a:pPr marL="0" indent="0" algn="l">
              <a:buNone/>
            </a:pPr>
            <a:r>
              <a:rPr lang="hr-HR" sz="2400" i="1" dirty="0"/>
              <a:t>				gospodarskom razvoju… </a:t>
            </a:r>
          </a:p>
        </p:txBody>
      </p:sp>
      <p:sp>
        <p:nvSpPr>
          <p:cNvPr id="4" name="Dvostruki val 3">
            <a:extLst>
              <a:ext uri="{FF2B5EF4-FFF2-40B4-BE49-F238E27FC236}">
                <a16:creationId xmlns:a16="http://schemas.microsoft.com/office/drawing/2014/main" id="{62913EB9-B9FD-4661-A57C-2C9728C1E4B1}"/>
              </a:ext>
            </a:extLst>
          </p:cNvPr>
          <p:cNvSpPr/>
          <p:nvPr/>
        </p:nvSpPr>
        <p:spPr>
          <a:xfrm>
            <a:off x="7388773" y="2154621"/>
            <a:ext cx="4540469" cy="42672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Prema društvenom uređenju dijelimo ih većinom na republike i monarhije</a:t>
            </a:r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A21EA873-EC62-4CEB-A7A8-8D2DB9FB65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4568758" y="1407896"/>
            <a:ext cx="7571308" cy="54501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02" y="1554723"/>
            <a:ext cx="3932237" cy="537811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latin typeface="+mn-lt"/>
              </a:rPr>
              <a:t>Europske republike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311" y="2088254"/>
            <a:ext cx="4898860" cy="3635604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79412DE-84B2-45FC-9302-ED3B0D09D246}"/>
              </a:ext>
            </a:extLst>
          </p:cNvPr>
          <p:cNvSpPr/>
          <p:nvPr/>
        </p:nvSpPr>
        <p:spPr>
          <a:xfrm>
            <a:off x="650602" y="2488812"/>
            <a:ext cx="3647089" cy="17363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Republika je oblik vladavine u kojoj je na čelu izabrani predsjednik ili predsjednica.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D1A4809-9826-4BEC-98AB-4B75D2E233FF}"/>
              </a:ext>
            </a:extLst>
          </p:cNvPr>
          <p:cNvSpPr/>
          <p:nvPr/>
        </p:nvSpPr>
        <p:spPr>
          <a:xfrm>
            <a:off x="3836277" y="3983421"/>
            <a:ext cx="3404930" cy="1124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Izabiru se na slobodnim izborima.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3302F98-E0F7-47EF-9D9E-58268F2A6348}"/>
              </a:ext>
            </a:extLst>
          </p:cNvPr>
          <p:cNvSpPr/>
          <p:nvPr/>
        </p:nvSpPr>
        <p:spPr>
          <a:xfrm>
            <a:off x="650602" y="4855779"/>
            <a:ext cx="3647089" cy="17468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Hrvatska je po obliku vladavine republika.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Kako se zove naš predsjednik? 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4BD89D7-752B-4EB4-8E21-CFF0A77235F4}"/>
              </a:ext>
            </a:extLst>
          </p:cNvPr>
          <p:cNvSpPr/>
          <p:nvPr/>
        </p:nvSpPr>
        <p:spPr>
          <a:xfrm>
            <a:off x="8685451" y="3836992"/>
            <a:ext cx="2480442" cy="1292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 europske monarhije danas su parlamentarne.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551DA21-2F59-4830-9438-BEF267B1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704"/>
            <a:ext cx="7571888" cy="5450296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811" y="1216977"/>
            <a:ext cx="4343400" cy="1177047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Europske monarhije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3D11D3F-8C74-4D70-9F52-6EB97FC532CC}"/>
              </a:ext>
            </a:extLst>
          </p:cNvPr>
          <p:cNvSpPr/>
          <p:nvPr/>
        </p:nvSpPr>
        <p:spPr>
          <a:xfrm>
            <a:off x="8287126" y="1716369"/>
            <a:ext cx="3184406" cy="2125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Monarhija je oblik vladavine u kojoj državni poglavar stječe tu dužnost nasljeđem i obnaša je doživotno.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704FE18-7E95-498C-B271-EE6DD07C5624}"/>
              </a:ext>
            </a:extLst>
          </p:cNvPr>
          <p:cNvSpPr/>
          <p:nvPr/>
        </p:nvSpPr>
        <p:spPr>
          <a:xfrm>
            <a:off x="8505748" y="5090120"/>
            <a:ext cx="2839849" cy="17211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Državu vode parlament i vlada, a monarh promovira zemlju u svijetu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063C2C8-27F2-44E4-BB0C-523FE7017F2F}"/>
              </a:ext>
            </a:extLst>
          </p:cNvPr>
          <p:cNvSpPr/>
          <p:nvPr/>
        </p:nvSpPr>
        <p:spPr>
          <a:xfrm>
            <a:off x="367465" y="1805501"/>
            <a:ext cx="3268718" cy="17526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Kraljevine su: Ujedinjeno Kraljevstvo, Španjolska, Belgija, Nizozemska, Danska, Švedska, Norveška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0B3569F-52CB-43DC-B7DA-F32755882CC1}"/>
              </a:ext>
            </a:extLst>
          </p:cNvPr>
          <p:cNvSpPr/>
          <p:nvPr/>
        </p:nvSpPr>
        <p:spPr>
          <a:xfrm>
            <a:off x="1729500" y="3713026"/>
            <a:ext cx="2363998" cy="13770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Kneževine su: Andora, Monako, Lihtenštajn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B183E7D-904A-42DF-97AB-87CFD44C2263}"/>
              </a:ext>
            </a:extLst>
          </p:cNvPr>
          <p:cNvSpPr/>
          <p:nvPr/>
        </p:nvSpPr>
        <p:spPr>
          <a:xfrm>
            <a:off x="847475" y="5365337"/>
            <a:ext cx="1919482" cy="1217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Veliko vojvodstvo: Lihtenštajn</a:t>
            </a:r>
          </a:p>
        </p:txBody>
      </p:sp>
      <p:sp>
        <p:nvSpPr>
          <p:cNvPr id="13" name="Desna vitičasta zagrada 12">
            <a:extLst>
              <a:ext uri="{FF2B5EF4-FFF2-40B4-BE49-F238E27FC236}">
                <a16:creationId xmlns:a16="http://schemas.microsoft.com/office/drawing/2014/main" id="{FB88AFFD-EB32-4449-8D57-4FDFBBB61A56}"/>
              </a:ext>
            </a:extLst>
          </p:cNvPr>
          <p:cNvSpPr/>
          <p:nvPr/>
        </p:nvSpPr>
        <p:spPr>
          <a:xfrm>
            <a:off x="4193628" y="1587062"/>
            <a:ext cx="444149" cy="522420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CD400E0B-2A9A-4276-9EA7-560537D2781D}"/>
              </a:ext>
            </a:extLst>
          </p:cNvPr>
          <p:cNvSpPr/>
          <p:nvPr/>
        </p:nvSpPr>
        <p:spPr>
          <a:xfrm>
            <a:off x="4950372" y="3352850"/>
            <a:ext cx="2354318" cy="17372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Pronađi ove države na geografskoj karti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65" y="1544908"/>
            <a:ext cx="5136806" cy="434900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</a:t>
            </a:r>
            <a:r>
              <a:rPr kumimoji="0" lang="hr-HR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tjecaj</a:t>
            </a:r>
            <a:r>
              <a:rPr kumimoji="0" lang="hr-H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prirodno-geografskih obilježja na naseljenost i gospodarstvo Europe</a:t>
            </a: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x-none" dirty="0"/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80653B3D-0459-4DE8-8408-72154E00F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694" y="1526537"/>
            <a:ext cx="5432518" cy="4506618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9CF991-804E-4DA9-886C-A4A831AA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473" y="6048320"/>
            <a:ext cx="4602960" cy="459557"/>
          </a:xfrm>
        </p:spPr>
        <p:txBody>
          <a:bodyPr/>
          <a:lstStyle/>
          <a:p>
            <a:r>
              <a:rPr lang="hr-HR" dirty="0"/>
              <a:t>Gustoća naseljenosti u europskim državama (2019.g.)</a:t>
            </a:r>
          </a:p>
        </p:txBody>
      </p:sp>
      <p:sp>
        <p:nvSpPr>
          <p:cNvPr id="3" name="Pravokutnik: savinuti kut 2">
            <a:extLst>
              <a:ext uri="{FF2B5EF4-FFF2-40B4-BE49-F238E27FC236}">
                <a16:creationId xmlns:a16="http://schemas.microsoft.com/office/drawing/2014/main" id="{4B682661-64BE-4E0F-A141-586907F53902}"/>
              </a:ext>
            </a:extLst>
          </p:cNvPr>
          <p:cNvSpPr/>
          <p:nvPr/>
        </p:nvSpPr>
        <p:spPr>
          <a:xfrm>
            <a:off x="2342560" y="2366128"/>
            <a:ext cx="1838227" cy="106287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Otvori atlas, kartu Europe</a:t>
            </a:r>
          </a:p>
        </p:txBody>
      </p:sp>
      <p:sp>
        <p:nvSpPr>
          <p:cNvPr id="5" name="Pravokutnik: savinuti kut 4">
            <a:extLst>
              <a:ext uri="{FF2B5EF4-FFF2-40B4-BE49-F238E27FC236}">
                <a16:creationId xmlns:a16="http://schemas.microsoft.com/office/drawing/2014/main" id="{34058E9D-C082-49ED-8567-2C6B2A274D3C}"/>
              </a:ext>
            </a:extLst>
          </p:cNvPr>
          <p:cNvSpPr/>
          <p:nvPr/>
        </p:nvSpPr>
        <p:spPr>
          <a:xfrm>
            <a:off x="735291" y="3558520"/>
            <a:ext cx="5136805" cy="73529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prstClr val="black"/>
                </a:solidFill>
              </a:rPr>
              <a:t>Usporedi prirodnu osnovu s gustoćom naseljenosti u europskim državama</a:t>
            </a:r>
            <a:endParaRPr lang="hr-HR" sz="2200" dirty="0"/>
          </a:p>
        </p:txBody>
      </p:sp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id="{60DE26E9-3AC2-4F43-A28C-30C1511F351F}"/>
              </a:ext>
            </a:extLst>
          </p:cNvPr>
          <p:cNvSpPr/>
          <p:nvPr/>
        </p:nvSpPr>
        <p:spPr>
          <a:xfrm>
            <a:off x="735291" y="4430598"/>
            <a:ext cx="2394408" cy="106287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prstClr val="black"/>
              </a:solidFill>
            </a:endParaRPr>
          </a:p>
          <a:p>
            <a:pPr algn="ctr"/>
            <a:endParaRPr lang="hr-HR" dirty="0">
              <a:solidFill>
                <a:prstClr val="black"/>
              </a:solidFill>
            </a:endParaRPr>
          </a:p>
          <a:p>
            <a:pPr algn="ctr"/>
            <a:r>
              <a:rPr lang="hr-HR" sz="2200" dirty="0">
                <a:solidFill>
                  <a:prstClr val="black"/>
                </a:solidFill>
              </a:rPr>
              <a:t>Koje su države rijetko naseljene?</a:t>
            </a:r>
            <a:br>
              <a:rPr lang="hr-HR" sz="2200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Zašto?</a:t>
            </a:r>
            <a:br>
              <a:rPr lang="hr-HR" dirty="0">
                <a:solidFill>
                  <a:prstClr val="black"/>
                </a:solidFill>
              </a:rPr>
            </a:br>
            <a:endParaRPr lang="hr-HR" dirty="0"/>
          </a:p>
        </p:txBody>
      </p:sp>
      <p:sp>
        <p:nvSpPr>
          <p:cNvPr id="8" name="Pravokutnik: savinuti kut 7">
            <a:extLst>
              <a:ext uri="{FF2B5EF4-FFF2-40B4-BE49-F238E27FC236}">
                <a16:creationId xmlns:a16="http://schemas.microsoft.com/office/drawing/2014/main" id="{DAB7AA1F-0A39-44C9-BA93-2426F5550896}"/>
              </a:ext>
            </a:extLst>
          </p:cNvPr>
          <p:cNvSpPr/>
          <p:nvPr/>
        </p:nvSpPr>
        <p:spPr>
          <a:xfrm>
            <a:off x="3261674" y="4430598"/>
            <a:ext cx="2394408" cy="106287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200" dirty="0">
              <a:solidFill>
                <a:prstClr val="black"/>
              </a:solidFill>
            </a:endParaRPr>
          </a:p>
          <a:p>
            <a:pPr algn="ctr"/>
            <a:r>
              <a:rPr lang="hr-HR" sz="2200" dirty="0">
                <a:solidFill>
                  <a:prstClr val="black"/>
                </a:solidFill>
              </a:rPr>
              <a:t>Koje su gusto naseljene?</a:t>
            </a:r>
            <a:br>
              <a:rPr lang="hr-HR" sz="2200" dirty="0">
                <a:solidFill>
                  <a:prstClr val="black"/>
                </a:solidFill>
              </a:rPr>
            </a:br>
            <a:r>
              <a:rPr lang="hr-HR" sz="2200" dirty="0">
                <a:solidFill>
                  <a:prstClr val="black"/>
                </a:solidFill>
              </a:rPr>
              <a:t>Zašto?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182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47FA73D-3C62-4103-BCDD-FF3ED9743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3" t="20241" b="25910"/>
          <a:stretch/>
        </p:blipFill>
        <p:spPr>
          <a:xfrm>
            <a:off x="0" y="1836725"/>
            <a:ext cx="5627802" cy="3692949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8B5B3EE-C053-4F67-B004-EC7FEE8C85C0}"/>
              </a:ext>
            </a:extLst>
          </p:cNvPr>
          <p:cNvSpPr/>
          <p:nvPr/>
        </p:nvSpPr>
        <p:spPr>
          <a:xfrm>
            <a:off x="2328422" y="2516957"/>
            <a:ext cx="235670" cy="2318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0D79E09-69BB-4039-A960-5176F031EF28}"/>
              </a:ext>
            </a:extLst>
          </p:cNvPr>
          <p:cNvSpPr txBox="1"/>
          <p:nvPr/>
        </p:nvSpPr>
        <p:spPr>
          <a:xfrm>
            <a:off x="848413" y="2497526"/>
            <a:ext cx="3327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/>
              <a:t>Otvori na kraju udžbenika statistički dodatak te usporedi gustoću naseljenosti država Sjeverne Europe i njihov BDP po stanovniku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C6D5FE1-FD79-48F1-9F38-C9813EA3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17" y="2688810"/>
            <a:ext cx="3665360" cy="35606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0B092C9-EF0B-46A1-A9AF-CEE15573A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49" t="12779" r="13067" b="12655"/>
          <a:stretch/>
        </p:blipFill>
        <p:spPr>
          <a:xfrm>
            <a:off x="8502977" y="1829979"/>
            <a:ext cx="3691572" cy="369294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3A16C59-B327-4C42-B6B8-33DD541B9497}"/>
              </a:ext>
            </a:extLst>
          </p:cNvPr>
          <p:cNvSpPr txBox="1"/>
          <p:nvPr/>
        </p:nvSpPr>
        <p:spPr>
          <a:xfrm>
            <a:off x="8647621" y="2717091"/>
            <a:ext cx="33276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/>
              <a:t>Zaključak! </a:t>
            </a:r>
          </a:p>
          <a:p>
            <a:pPr algn="ctr"/>
            <a:endParaRPr lang="hr-HR" sz="2200" dirty="0"/>
          </a:p>
          <a:p>
            <a:pPr algn="ctr"/>
            <a:r>
              <a:rPr lang="hr-HR" sz="2200" dirty="0"/>
              <a:t>Prirodna osnova većinom uvjetuje gustoću naseljenosti ali ne i gospodarsku razvijenost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8564</TotalTime>
  <Words>391</Words>
  <Application>Microsoft Office PowerPoint</Application>
  <PresentationFormat>Široki zaslon</PresentationFormat>
  <Paragraphs>51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Brojni narodi i države</vt:lpstr>
      <vt:lpstr>Nakon današnjeg sata moći ćete…</vt:lpstr>
      <vt:lpstr>Stanovništvo  kroz  povijest</vt:lpstr>
      <vt:lpstr>Stanovništvo kroz povijest</vt:lpstr>
      <vt:lpstr>Europske države</vt:lpstr>
      <vt:lpstr>Europske republike  </vt:lpstr>
      <vt:lpstr>Europske monarhije</vt:lpstr>
      <vt:lpstr>Utjecaj prirodno-geografskih obilježja na naseljenost i gospodarstvo Europe               </vt:lpstr>
      <vt:lpstr>PowerPoint prezentacija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59</cp:revision>
  <dcterms:created xsi:type="dcterms:W3CDTF">2021-01-04T08:54:24Z</dcterms:created>
  <dcterms:modified xsi:type="dcterms:W3CDTF">2021-06-16T16:27:08Z</dcterms:modified>
</cp:coreProperties>
</file>